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84" r:id="rId5"/>
    <p:sldId id="306" r:id="rId6"/>
    <p:sldId id="287" r:id="rId7"/>
    <p:sldId id="312" r:id="rId8"/>
    <p:sldId id="313" r:id="rId9"/>
    <p:sldId id="317" r:id="rId10"/>
    <p:sldId id="315" r:id="rId11"/>
    <p:sldId id="322" r:id="rId12"/>
    <p:sldId id="320" r:id="rId13"/>
    <p:sldId id="321" r:id="rId14"/>
    <p:sldId id="302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4EBE8"/>
    <a:srgbClr val="E9C46A"/>
    <a:srgbClr val="97EFD3"/>
    <a:srgbClr val="F15574"/>
    <a:srgbClr val="ECC4BF"/>
    <a:srgbClr val="C9A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899" autoAdjust="0"/>
  </p:normalViewPr>
  <p:slideViewPr>
    <p:cSldViewPr snapToGrid="0" snapToObjects="1" showGuides="1">
      <p:cViewPr varScale="1">
        <p:scale>
          <a:sx n="92" d="100"/>
          <a:sy n="92" d="100"/>
        </p:scale>
        <p:origin x="186" y="63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11/8/2024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725645" cy="1709928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latin typeface="+mn-lt"/>
              </a:rPr>
              <a:t>Synaptix Digital Solution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084" y="3857244"/>
            <a:ext cx="3913632" cy="188366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		Project Pioneer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9</a:t>
            </a:r>
            <a:r>
              <a:rPr lang="en-US" sz="2400" baseline="30000" dirty="0"/>
              <a:t>th</a:t>
            </a:r>
            <a:r>
              <a:rPr lang="en-US" sz="2400" dirty="0"/>
              <a:t> November 2024</a:t>
            </a:r>
          </a:p>
          <a:p>
            <a:endParaRPr lang="en-US" sz="2400" dirty="0"/>
          </a:p>
        </p:txBody>
      </p:sp>
      <p:pic>
        <p:nvPicPr>
          <p:cNvPr id="3" name="Picture 2" descr="A logo with blue and black design&#10;&#10;Description automatically generated">
            <a:extLst>
              <a:ext uri="{FF2B5EF4-FFF2-40B4-BE49-F238E27FC236}">
                <a16:creationId xmlns:a16="http://schemas.microsoft.com/office/drawing/2014/main" id="{29D3B5C4-2732-56B5-9C65-2B60C401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254" y="812292"/>
            <a:ext cx="4725645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891F-B3AE-F84C-52BF-79E3148F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203" y="1443404"/>
            <a:ext cx="5736138" cy="1025476"/>
          </a:xfrm>
        </p:spPr>
        <p:txBody>
          <a:bodyPr anchor="t"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n-lt"/>
              </a:rPr>
              <a:t> Localized Content and Marketing</a:t>
            </a:r>
            <a:r>
              <a:rPr lang="en-GB" sz="1800" dirty="0">
                <a:latin typeface="+mn-lt"/>
              </a:rPr>
              <a:t>: Tailor content   and advertising to reflect local cultures, languages, and interests.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6DF726-DCCA-616D-0B77-3A88BD987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68" y="1091657"/>
            <a:ext cx="4224643" cy="4509589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E505B-42F1-0853-8C4A-83371C40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7791" y="6431826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 dirty="0"/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F4025CB7-3A9D-5444-9927-58720ADB2C0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20XX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1ADFF-DBA6-4127-4B88-E64F81F6103C}"/>
              </a:ext>
            </a:extLst>
          </p:cNvPr>
          <p:cNvSpPr txBox="1"/>
          <p:nvPr/>
        </p:nvSpPr>
        <p:spPr>
          <a:xfrm>
            <a:off x="5304203" y="2235084"/>
            <a:ext cx="57880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b="1" dirty="0"/>
              <a:t>Location-Specific Features</a:t>
            </a:r>
            <a:r>
              <a:rPr lang="en-GB" dirty="0"/>
              <a:t>: Offer features that are particularly relevant or useful to certain areas.</a:t>
            </a:r>
            <a:br>
              <a:rPr lang="en-GB" dirty="0"/>
            </a:b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B9930-1DA3-31B3-656A-0DCAE67DF286}"/>
              </a:ext>
            </a:extLst>
          </p:cNvPr>
          <p:cNvSpPr txBox="1"/>
          <p:nvPr/>
        </p:nvSpPr>
        <p:spPr>
          <a:xfrm>
            <a:off x="5252247" y="3242788"/>
            <a:ext cx="5896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b="1" dirty="0"/>
              <a:t>Localized Push Notifications</a:t>
            </a:r>
            <a:r>
              <a:rPr lang="en-GB" dirty="0"/>
              <a:t>: Create regionally tailored notifications that align with local events, trends, or seasons.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94808BA-3471-04AE-29BF-D34E78EA6ED1}"/>
              </a:ext>
            </a:extLst>
          </p:cNvPr>
          <p:cNvSpPr txBox="1">
            <a:spLocks/>
          </p:cNvSpPr>
          <p:nvPr/>
        </p:nvSpPr>
        <p:spPr>
          <a:xfrm>
            <a:off x="1475085" y="344046"/>
            <a:ext cx="4185138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Recommendation</a:t>
            </a:r>
            <a:br>
              <a:rPr lang="en-US" sz="3600" b="1" dirty="0">
                <a:latin typeface="+mn-lt"/>
              </a:rPr>
            </a:br>
            <a:endParaRPr lang="en-US" sz="3600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420BC-4329-7774-1296-30FB8747D150}"/>
              </a:ext>
            </a:extLst>
          </p:cNvPr>
          <p:cNvSpPr txBox="1"/>
          <p:nvPr/>
        </p:nvSpPr>
        <p:spPr>
          <a:xfrm>
            <a:off x="5304203" y="4201362"/>
            <a:ext cx="58448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b="1" dirty="0">
                <a:latin typeface="+mn-lt"/>
              </a:rPr>
              <a:t>To reduce churn among seniors</a:t>
            </a:r>
            <a:r>
              <a:rPr lang="en-GB" dirty="0">
                <a:latin typeface="+mn-lt"/>
              </a:rPr>
              <a:t>, Synaptix Digital can create a senior-friendly interface with audio navigation and community support features to enhance usability and foster connection.</a:t>
            </a:r>
          </a:p>
        </p:txBody>
      </p:sp>
    </p:spTree>
    <p:extLst>
      <p:ext uri="{BB962C8B-B14F-4D97-AF65-F5344CB8AC3E}">
        <p14:creationId xmlns:p14="http://schemas.microsoft.com/office/powerpoint/2010/main" val="250576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BA4C6-B876-8990-153C-A2B5FF813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FF6092-87AB-6D2B-CD4E-BB8DDE8F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323" y="1289325"/>
            <a:ext cx="2136440" cy="652922"/>
          </a:xfrm>
        </p:spPr>
        <p:txBody>
          <a:bodyPr anchor="t">
            <a:normAutofit/>
          </a:bodyPr>
          <a:lstStyle/>
          <a:p>
            <a:r>
              <a:rPr lang="en-US" sz="3600" b="1" dirty="0">
                <a:latin typeface="+mn-lt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EC730-8BAC-6AF8-784D-326C5E53F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9" y="2054657"/>
            <a:ext cx="5010912" cy="2130552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000" dirty="0"/>
              <a:t>From our analysis, we have been able to identify valuable insights into the user engagement patterns within the app, offering a clear path to enhance retention and usage. 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000" dirty="0"/>
              <a:t>These findings show that users with high engagement share specific traits, like device preference and consistent session durations, suggesting opportunities for personalized engagement strategies.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DABF8-8E02-D683-7169-5CD92ED3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436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>
                <a:solidFill>
                  <a:srgbClr val="282828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solidFill>
                <a:srgbClr val="282828"/>
              </a:solidFill>
            </a:endParaRPr>
          </a:p>
        </p:txBody>
      </p:sp>
      <p:pic>
        <p:nvPicPr>
          <p:cNvPr id="8" name="Picture 7" descr="Network with pins">
            <a:extLst>
              <a:ext uri="{FF2B5EF4-FFF2-40B4-BE49-F238E27FC236}">
                <a16:creationId xmlns:a16="http://schemas.microsoft.com/office/drawing/2014/main" id="{7C29D2D8-2499-57B2-1714-DA0D0893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867" y="0"/>
            <a:ext cx="3895344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4790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+mn-lt"/>
              </a:rPr>
              <a:t>Thank you for your time</a:t>
            </a:r>
          </a:p>
        </p:txBody>
      </p:sp>
      <p:pic>
        <p:nvPicPr>
          <p:cNvPr id="15" name="Picture 14" descr="Alarm clock on bedside table">
            <a:extLst>
              <a:ext uri="{FF2B5EF4-FFF2-40B4-BE49-F238E27FC236}">
                <a16:creationId xmlns:a16="http://schemas.microsoft.com/office/drawing/2014/main" id="{B7971638-C955-F121-1ACE-AB5079EB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54" y="1810512"/>
            <a:ext cx="6232988" cy="4160520"/>
          </a:xfrm>
          <a:prstGeom prst="rect">
            <a:avLst/>
          </a:prstGeom>
          <a:noFill/>
        </p:spPr>
      </p:pic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80C8082E-EC92-BDAA-D138-83B5DD4A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67" name="Footer Placeholder 6">
            <a:extLst>
              <a:ext uri="{FF2B5EF4-FFF2-40B4-BE49-F238E27FC236}">
                <a16:creationId xmlns:a16="http://schemas.microsoft.com/office/drawing/2014/main" id="{9CC21CCB-E1B1-8761-88E4-FAAC4B5B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Synaptix Digital</a:t>
            </a:r>
          </a:p>
        </p:txBody>
      </p:sp>
      <p:sp>
        <p:nvSpPr>
          <p:cNvPr id="66" name="Date Placeholder 5">
            <a:extLst>
              <a:ext uri="{FF2B5EF4-FFF2-40B4-BE49-F238E27FC236}">
                <a16:creationId xmlns:a16="http://schemas.microsoft.com/office/drawing/2014/main" id="{81F8BAA7-749D-A067-96E1-B4E47EDD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The Pioneers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3534" y="2078402"/>
            <a:ext cx="3300229" cy="40190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effectLst/>
                <a:latin typeface="+mn-lt"/>
              </a:rPr>
              <a:t>Susan </a:t>
            </a:r>
            <a:r>
              <a:rPr lang="en-US" dirty="0" err="1">
                <a:effectLst/>
                <a:latin typeface="+mn-lt"/>
              </a:rPr>
              <a:t>Gbemile</a:t>
            </a:r>
            <a:br>
              <a:rPr lang="en-US" dirty="0">
                <a:effectLst/>
                <a:latin typeface="+mn-lt"/>
              </a:rPr>
            </a:br>
            <a:r>
              <a:rPr lang="en-US" dirty="0" err="1">
                <a:effectLst/>
                <a:latin typeface="+mn-lt"/>
              </a:rPr>
              <a:t>Amuche</a:t>
            </a:r>
            <a:r>
              <a:rPr lang="en-US" dirty="0">
                <a:effectLst/>
                <a:latin typeface="+mn-lt"/>
              </a:rPr>
              <a:t> </a:t>
            </a:r>
            <a:r>
              <a:rPr lang="en-US" dirty="0" err="1">
                <a:effectLst/>
                <a:latin typeface="+mn-lt"/>
              </a:rPr>
              <a:t>Delilies</a:t>
            </a:r>
            <a:br>
              <a:rPr lang="en-US" dirty="0">
                <a:effectLst/>
                <a:latin typeface="+mn-lt"/>
              </a:rPr>
            </a:br>
            <a:r>
              <a:rPr lang="en-US" dirty="0">
                <a:effectLst/>
                <a:latin typeface="+mn-lt"/>
              </a:rPr>
              <a:t>Temitope Ajayi</a:t>
            </a:r>
            <a:br>
              <a:rPr lang="en-US" dirty="0">
                <a:effectLst/>
                <a:latin typeface="+mn-lt"/>
              </a:rPr>
            </a:br>
            <a:r>
              <a:rPr lang="en-US" dirty="0">
                <a:effectLst/>
                <a:latin typeface="+mn-lt"/>
              </a:rPr>
              <a:t>Samuel </a:t>
            </a:r>
            <a:r>
              <a:rPr lang="en-US" dirty="0" err="1">
                <a:effectLst/>
                <a:latin typeface="+mn-lt"/>
              </a:rPr>
              <a:t>Ogunrinde</a:t>
            </a:r>
            <a:br>
              <a:rPr lang="en-US" dirty="0">
                <a:effectLst/>
                <a:latin typeface="+mn-lt"/>
              </a:rPr>
            </a:br>
            <a:r>
              <a:rPr lang="en-US" dirty="0">
                <a:effectLst/>
                <a:latin typeface="+mn-lt"/>
              </a:rPr>
              <a:t>Timothy </a:t>
            </a:r>
            <a:r>
              <a:rPr lang="en-US" dirty="0" err="1">
                <a:effectLst/>
                <a:latin typeface="+mn-lt"/>
              </a:rPr>
              <a:t>Afube</a:t>
            </a:r>
            <a:br>
              <a:rPr lang="en-US" dirty="0">
                <a:effectLst/>
                <a:latin typeface="+mn-lt"/>
              </a:rPr>
            </a:br>
            <a:r>
              <a:rPr lang="en-US" dirty="0" err="1">
                <a:effectLst/>
                <a:latin typeface="+mn-lt"/>
              </a:rPr>
              <a:t>Aminat</a:t>
            </a:r>
            <a:r>
              <a:rPr lang="en-US" dirty="0">
                <a:effectLst/>
                <a:latin typeface="+mn-lt"/>
              </a:rPr>
              <a:t> Adigun</a:t>
            </a:r>
            <a:br>
              <a:rPr lang="en-US" dirty="0">
                <a:effectLst/>
                <a:latin typeface="+mn-lt"/>
              </a:rPr>
            </a:br>
            <a:r>
              <a:rPr lang="en-US" dirty="0">
                <a:effectLst/>
                <a:latin typeface="+mn-lt"/>
              </a:rPr>
              <a:t>Odion </a:t>
            </a:r>
            <a:r>
              <a:rPr lang="en-US" dirty="0" err="1">
                <a:effectLst/>
                <a:latin typeface="+mn-lt"/>
              </a:rPr>
              <a:t>Oifoh</a:t>
            </a:r>
            <a:br>
              <a:rPr lang="en-US" dirty="0">
                <a:effectLst/>
                <a:latin typeface="+mn-lt"/>
              </a:rPr>
            </a:br>
            <a:r>
              <a:rPr lang="en-US" dirty="0" err="1">
                <a:effectLst/>
                <a:latin typeface="+mn-lt"/>
              </a:rPr>
              <a:t>Aderayo</a:t>
            </a:r>
            <a:r>
              <a:rPr lang="en-US" dirty="0">
                <a:effectLst/>
                <a:latin typeface="+mn-lt"/>
              </a:rPr>
              <a:t> </a:t>
            </a:r>
            <a:r>
              <a:rPr lang="en-US" dirty="0" err="1">
                <a:effectLst/>
                <a:latin typeface="+mn-lt"/>
              </a:rPr>
              <a:t>Tinuoye</a:t>
            </a:r>
            <a:br>
              <a:rPr lang="en-US" dirty="0">
                <a:effectLst/>
                <a:latin typeface="+mn-lt"/>
              </a:rPr>
            </a:br>
            <a:r>
              <a:rPr lang="en-US" dirty="0" err="1">
                <a:effectLst/>
                <a:latin typeface="+mn-lt"/>
              </a:rPr>
              <a:t>Tolulope</a:t>
            </a:r>
            <a:r>
              <a:rPr lang="en-US" dirty="0">
                <a:effectLst/>
                <a:latin typeface="+mn-lt"/>
              </a:rPr>
              <a:t> Ayodele</a:t>
            </a:r>
            <a:br>
              <a:rPr lang="en-US" dirty="0">
                <a:effectLst/>
                <a:latin typeface="+mn-lt"/>
              </a:rPr>
            </a:br>
            <a:r>
              <a:rPr lang="en-US" dirty="0">
                <a:effectLst/>
                <a:latin typeface="+mn-lt"/>
              </a:rPr>
              <a:t>Adedoyin </a:t>
            </a:r>
            <a:r>
              <a:rPr lang="en-US" dirty="0" err="1">
                <a:effectLst/>
                <a:latin typeface="+mn-lt"/>
              </a:rPr>
              <a:t>Akinmoyo</a:t>
            </a:r>
            <a:endParaRPr lang="en-US" dirty="0">
              <a:latin typeface="+mn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54452" y="2443397"/>
            <a:ext cx="3057994" cy="3286071"/>
          </a:xfrm>
        </p:spPr>
        <p:txBody>
          <a:bodyPr/>
          <a:lstStyle/>
          <a:p>
            <a:r>
              <a:rPr lang="en-US" sz="2000" dirty="0">
                <a:effectLst/>
              </a:rPr>
              <a:t>Yusuf Dare</a:t>
            </a:r>
            <a:br>
              <a:rPr lang="en-US" sz="2000" dirty="0">
                <a:effectLst/>
              </a:rPr>
            </a:br>
            <a:r>
              <a:rPr lang="en-US" sz="2000" dirty="0" err="1">
                <a:effectLst/>
              </a:rPr>
              <a:t>Rosebella</a:t>
            </a:r>
            <a:r>
              <a:rPr lang="en-US" sz="2000" dirty="0">
                <a:effectLst/>
              </a:rPr>
              <a:t> Darko</a:t>
            </a:r>
            <a:br>
              <a:rPr lang="en-US" sz="2000" dirty="0">
                <a:effectLst/>
              </a:rPr>
            </a:br>
            <a:r>
              <a:rPr lang="en-US" sz="2000" dirty="0" err="1">
                <a:effectLst/>
              </a:rPr>
              <a:t>Olumuyiwa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Igbalaye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Esther </a:t>
            </a:r>
            <a:r>
              <a:rPr lang="en-US" sz="2000" dirty="0" err="1">
                <a:effectLst/>
              </a:rPr>
              <a:t>Molehin</a:t>
            </a:r>
            <a:br>
              <a:rPr lang="en-US" sz="2000" dirty="0">
                <a:effectLst/>
              </a:rPr>
            </a:br>
            <a:r>
              <a:rPr lang="en-US" sz="2000" dirty="0" err="1">
                <a:effectLst/>
              </a:rPr>
              <a:t>Eyituoyo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Afini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Kelvin </a:t>
            </a:r>
            <a:r>
              <a:rPr lang="en-US" sz="2000" dirty="0" err="1">
                <a:effectLst/>
              </a:rPr>
              <a:t>Onyemabi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Pallavi Shende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Ademola Augustina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Temitope </a:t>
            </a:r>
            <a:r>
              <a:rPr lang="en-US" sz="2000" dirty="0" err="1">
                <a:effectLst/>
              </a:rPr>
              <a:t>Deyeye</a:t>
            </a:r>
            <a:endParaRPr lang="en-US" sz="2000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Synaptix Digital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6DEF317-4894-0BB1-A377-BDEDC4F6A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1080" y="2390931"/>
            <a:ext cx="2743200" cy="3391002"/>
          </a:xfrm>
          <a:noFill/>
        </p:spPr>
        <p:txBody>
          <a:bodyPr/>
          <a:lstStyle/>
          <a:p>
            <a:r>
              <a:rPr lang="en-US" sz="2000" dirty="0">
                <a:effectLst/>
                <a:cs typeface="Times New Roman" panose="02020603050405020304" pitchFamily="18" charset="0"/>
              </a:rPr>
              <a:t>Funke </a:t>
            </a:r>
            <a:r>
              <a:rPr lang="en-US" sz="2000" dirty="0" err="1">
                <a:effectLst/>
                <a:cs typeface="Times New Roman" panose="02020603050405020304" pitchFamily="18" charset="0"/>
              </a:rPr>
              <a:t>Fadumo</a:t>
            </a:r>
            <a:br>
              <a:rPr lang="en-US" sz="2000" dirty="0">
                <a:effectLst/>
                <a:cs typeface="Times New Roman" panose="02020603050405020304" pitchFamily="18" charset="0"/>
              </a:rPr>
            </a:br>
            <a:r>
              <a:rPr lang="en-US" sz="2000" dirty="0">
                <a:effectLst/>
                <a:cs typeface="Times New Roman" panose="02020603050405020304" pitchFamily="18" charset="0"/>
              </a:rPr>
              <a:t>Angele </a:t>
            </a:r>
            <a:r>
              <a:rPr lang="en-US" sz="2000" dirty="0" err="1">
                <a:effectLst/>
                <a:cs typeface="Times New Roman" panose="02020603050405020304" pitchFamily="18" charset="0"/>
              </a:rPr>
              <a:t>Ntsa</a:t>
            </a:r>
            <a:br>
              <a:rPr lang="en-US" sz="2000" dirty="0">
                <a:effectLst/>
                <a:cs typeface="Times New Roman" panose="02020603050405020304" pitchFamily="18" charset="0"/>
              </a:rPr>
            </a:br>
            <a:r>
              <a:rPr lang="en-US" sz="2000" dirty="0" err="1">
                <a:effectLst/>
                <a:cs typeface="Times New Roman" panose="02020603050405020304" pitchFamily="18" charset="0"/>
              </a:rPr>
              <a:t>Chukwuka</a:t>
            </a:r>
            <a:r>
              <a:rPr lang="en-US" sz="2000" dirty="0">
                <a:effectLst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cs typeface="Times New Roman" panose="02020603050405020304" pitchFamily="18" charset="0"/>
              </a:rPr>
              <a:t>Oforgu</a:t>
            </a:r>
            <a:br>
              <a:rPr lang="en-US" sz="2000" dirty="0">
                <a:effectLst/>
                <a:cs typeface="Times New Roman" panose="02020603050405020304" pitchFamily="18" charset="0"/>
              </a:rPr>
            </a:br>
            <a:r>
              <a:rPr lang="en-US" sz="2000" dirty="0" err="1">
                <a:effectLst/>
                <a:cs typeface="Times New Roman" panose="02020603050405020304" pitchFamily="18" charset="0"/>
              </a:rPr>
              <a:t>Afees</a:t>
            </a:r>
            <a:r>
              <a:rPr lang="en-US" sz="2000" dirty="0">
                <a:effectLst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cs typeface="Times New Roman" panose="02020603050405020304" pitchFamily="18" charset="0"/>
              </a:rPr>
              <a:t>Sodiq</a:t>
            </a:r>
            <a:br>
              <a:rPr lang="en-US" sz="2000" dirty="0">
                <a:effectLst/>
                <a:cs typeface="Times New Roman" panose="02020603050405020304" pitchFamily="18" charset="0"/>
              </a:rPr>
            </a:br>
            <a:r>
              <a:rPr lang="en-US" sz="2000" dirty="0" err="1">
                <a:effectLst/>
                <a:cs typeface="Times New Roman" panose="02020603050405020304" pitchFamily="18" charset="0"/>
              </a:rPr>
              <a:t>Temitayo</a:t>
            </a:r>
            <a:r>
              <a:rPr lang="en-US" sz="2000" dirty="0">
                <a:effectLst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cs typeface="Times New Roman" panose="02020603050405020304" pitchFamily="18" charset="0"/>
              </a:rPr>
              <a:t>Oyedele</a:t>
            </a:r>
            <a:br>
              <a:rPr lang="en-US" sz="2000" dirty="0">
                <a:effectLst/>
                <a:cs typeface="Times New Roman" panose="02020603050405020304" pitchFamily="18" charset="0"/>
              </a:rPr>
            </a:br>
            <a:r>
              <a:rPr lang="en-US" sz="2000" dirty="0" err="1">
                <a:effectLst/>
                <a:cs typeface="Times New Roman" panose="02020603050405020304" pitchFamily="18" charset="0"/>
              </a:rPr>
              <a:t>Itibi</a:t>
            </a:r>
            <a:r>
              <a:rPr lang="en-US" sz="2000" dirty="0">
                <a:effectLst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cs typeface="Times New Roman" panose="02020603050405020304" pitchFamily="18" charset="0"/>
              </a:rPr>
              <a:t>Otoju</a:t>
            </a:r>
            <a:br>
              <a:rPr lang="en-US" sz="2000" dirty="0">
                <a:effectLst/>
                <a:cs typeface="Times New Roman" panose="02020603050405020304" pitchFamily="18" charset="0"/>
              </a:rPr>
            </a:br>
            <a:r>
              <a:rPr lang="en-US" sz="2000" dirty="0">
                <a:effectLst/>
                <a:cs typeface="Times New Roman" panose="02020603050405020304" pitchFamily="18" charset="0"/>
              </a:rPr>
              <a:t>Ifeoma </a:t>
            </a:r>
            <a:r>
              <a:rPr lang="en-US" sz="2000" dirty="0" err="1">
                <a:effectLst/>
                <a:cs typeface="Times New Roman" panose="02020603050405020304" pitchFamily="18" charset="0"/>
              </a:rPr>
              <a:t>Menanya</a:t>
            </a:r>
            <a:br>
              <a:rPr lang="en-US" sz="2000" dirty="0">
                <a:effectLst/>
                <a:cs typeface="Times New Roman" panose="02020603050405020304" pitchFamily="18" charset="0"/>
              </a:rPr>
            </a:br>
            <a:r>
              <a:rPr lang="en-US" sz="2000" dirty="0" err="1">
                <a:effectLst/>
                <a:cs typeface="Times New Roman" panose="02020603050405020304" pitchFamily="18" charset="0"/>
              </a:rPr>
              <a:t>Azibugha</a:t>
            </a:r>
            <a:r>
              <a:rPr lang="en-US" sz="2000" dirty="0">
                <a:effectLst/>
                <a:cs typeface="Times New Roman" panose="02020603050405020304" pitchFamily="18" charset="0"/>
              </a:rPr>
              <a:t> Clinton</a:t>
            </a:r>
            <a:br>
              <a:rPr lang="en-US" sz="2000" dirty="0">
                <a:effectLst/>
                <a:cs typeface="Times New Roman" panose="02020603050405020304" pitchFamily="18" charset="0"/>
              </a:rPr>
            </a:br>
            <a:r>
              <a:rPr lang="en-US" sz="2000" dirty="0" err="1">
                <a:effectLst/>
                <a:cs typeface="Times New Roman" panose="02020603050405020304" pitchFamily="18" charset="0"/>
              </a:rPr>
              <a:t>Oluwayinka</a:t>
            </a:r>
            <a:r>
              <a:rPr lang="en-US" sz="2000" dirty="0">
                <a:effectLst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cs typeface="Times New Roman" panose="02020603050405020304" pitchFamily="18" charset="0"/>
              </a:rPr>
              <a:t>Ajosanmi</a:t>
            </a:r>
            <a:br>
              <a:rPr lang="en-US" sz="2000" dirty="0">
                <a:effectLst/>
                <a:cs typeface="Times New Roman" panose="02020603050405020304" pitchFamily="18" charset="0"/>
              </a:rPr>
            </a:br>
            <a:r>
              <a:rPr lang="en-US" sz="2000" dirty="0" err="1">
                <a:effectLst/>
                <a:cs typeface="Times New Roman" panose="02020603050405020304" pitchFamily="18" charset="0"/>
              </a:rPr>
              <a:t>Iloanusi</a:t>
            </a:r>
            <a:r>
              <a:rPr lang="en-US" sz="2000" dirty="0">
                <a:effectLst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cs typeface="Times New Roman" panose="02020603050405020304" pitchFamily="18" charset="0"/>
              </a:rPr>
              <a:t>Chibueze</a:t>
            </a: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9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02" y="1164694"/>
            <a:ext cx="5038344" cy="1709928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latin typeface="+mn-lt"/>
              </a:rPr>
              <a:t>Introduction</a:t>
            </a:r>
            <a:br>
              <a:rPr lang="en-US" sz="3600" b="1" dirty="0"/>
            </a:br>
            <a:endParaRPr lang="en-US" sz="3600" b="1" dirty="0"/>
          </a:p>
        </p:txBody>
      </p:sp>
      <p:pic>
        <p:nvPicPr>
          <p:cNvPr id="9" name="Picture 8" descr="Magnifying glass showing decling performance">
            <a:extLst>
              <a:ext uri="{FF2B5EF4-FFF2-40B4-BE49-F238E27FC236}">
                <a16:creationId xmlns:a16="http://schemas.microsoft.com/office/drawing/2014/main" id="{F7058FD8-C796-075C-310B-6DC61692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61" r="46324" b="-1"/>
          <a:stretch/>
        </p:blipFill>
        <p:spPr>
          <a:xfrm>
            <a:off x="8296656" y="10"/>
            <a:ext cx="389534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386" y="1804017"/>
            <a:ext cx="5555512" cy="3651210"/>
          </a:xfrm>
        </p:spPr>
        <p:txBody>
          <a:bodyPr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GB" sz="2000" dirty="0"/>
              <a:t>At Project Pioneer, we conducted an index analysis of user engagement for Synaptix Digital Solutions, using tools like SQL, PowerBI, and Excel to provide data-driven insights that support organic business growth to boost turnover in the coming quarter. </a:t>
            </a:r>
          </a:p>
          <a:p>
            <a:pPr algn="just">
              <a:spcAft>
                <a:spcPts val="600"/>
              </a:spcAft>
            </a:pPr>
            <a:r>
              <a:rPr lang="en-GB" sz="2000" dirty="0"/>
              <a:t>Synaptix Digital Solutions specializes in innovative digital solutions, from streamlined automation to advanced analytics, designed to empower businesses as they navigate the digital landscape and enhance their strategic decision-making for sustainable success.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453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>
                <a:solidFill>
                  <a:srgbClr val="282828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2828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59E382-3A50-BB23-BF02-363C1BB6C7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636" y="1753849"/>
            <a:ext cx="5180046" cy="418975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Aim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164796"/>
            <a:ext cx="4604512" cy="2785100"/>
          </a:xfrm>
        </p:spPr>
        <p:txBody>
          <a:bodyPr anchor="t">
            <a:normAutofit/>
          </a:bodyPr>
          <a:lstStyle/>
          <a:p>
            <a:pPr indent="0" algn="just">
              <a:spcAft>
                <a:spcPts val="600"/>
              </a:spcAft>
              <a:buNone/>
            </a:pPr>
            <a:r>
              <a:rPr lang="en-US" sz="2000" dirty="0"/>
              <a:t>To perform an in-depth analysis of user engagement data to identify patterns and trends that can help improve user retention and app usage.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C778188-4070-E154-5756-AF77611187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1753849"/>
            <a:ext cx="5662411" cy="4428984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Objectives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Extract, clean, and preprocess user engagement data to ensure accuracy and consistency.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Conduct an in-depth analysis of user engagement metrics to identify key patterns and trends impacting user retention and app usage.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Develop data visualizations to illustrate engagement insights and support data-driven decision-making.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Provide strategic recommendations based on analysis to enhance user retention and increase app engagement.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E0F558CD-99D6-2FE5-1A01-9FBD3860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 dirty="0"/>
              <a:t>Synaptix Digital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2700A67C-B34E-35A8-4A6E-150A439CD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84898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566" y="1086348"/>
            <a:ext cx="5038344" cy="934187"/>
          </a:xfrm>
        </p:spPr>
        <p:txBody>
          <a:bodyPr anchor="t">
            <a:noAutofit/>
          </a:bodyPr>
          <a:lstStyle/>
          <a:p>
            <a:r>
              <a:rPr lang="en-US" sz="3600" b="1">
                <a:latin typeface="+mn-lt"/>
              </a:rPr>
              <a:t>Proposed Solution</a:t>
            </a:r>
            <a:br>
              <a:rPr lang="en-US" sz="3600" b="1">
                <a:latin typeface="+mn-lt"/>
              </a:rPr>
            </a:br>
            <a:endParaRPr lang="en-US" sz="3600" b="1" dirty="0">
              <a:latin typeface="+mn-lt"/>
            </a:endParaRPr>
          </a:p>
        </p:txBody>
      </p:sp>
      <p:pic>
        <p:nvPicPr>
          <p:cNvPr id="16" name="Picture 15" descr="A 3D pattern of ring shapes connected by lines">
            <a:extLst>
              <a:ext uri="{FF2B5EF4-FFF2-40B4-BE49-F238E27FC236}">
                <a16:creationId xmlns:a16="http://schemas.microsoft.com/office/drawing/2014/main" id="{E5AD3C17-8A16-BC4A-07BC-E1CB7865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64" r="50386"/>
          <a:stretch/>
        </p:blipFill>
        <p:spPr>
          <a:xfrm>
            <a:off x="8296656" y="10"/>
            <a:ext cx="389534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152" y="1740958"/>
            <a:ext cx="5509676" cy="35636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2000" b="1" dirty="0">
                <a:effectLst/>
              </a:rPr>
              <a:t>Data Pre-processing</a:t>
            </a:r>
            <a:r>
              <a:rPr lang="en-US" sz="2000" dirty="0">
                <a:effectLst/>
              </a:rPr>
              <a:t>: Integrate and clean user engagement data, define key metrics, and segment users for targeted insights.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None/>
            </a:pPr>
            <a:br>
              <a:rPr lang="en-US" sz="2000" dirty="0">
                <a:effectLst/>
              </a:rPr>
            </a:br>
            <a:r>
              <a:rPr lang="en-US" sz="2000" b="1" dirty="0">
                <a:effectLst/>
              </a:rPr>
              <a:t>Analysis</a:t>
            </a:r>
            <a:r>
              <a:rPr lang="en-US" sz="2000" dirty="0">
                <a:effectLst/>
              </a:rPr>
              <a:t>: Use of descriptive and user segmentation analysis to understand the overall profile of users and tailor strategies to each group.</a:t>
            </a:r>
            <a:endParaRPr lang="en-US" sz="2000" dirty="0"/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None/>
            </a:pPr>
            <a:br>
              <a:rPr lang="en-US" sz="2000" dirty="0">
                <a:effectLst/>
              </a:rPr>
            </a:br>
            <a:r>
              <a:rPr lang="en-US" sz="2000" b="1" dirty="0">
                <a:effectLst/>
              </a:rPr>
              <a:t>Visualization</a:t>
            </a:r>
            <a:r>
              <a:rPr lang="en-US" sz="2000" dirty="0">
                <a:effectLst/>
              </a:rPr>
              <a:t>: Create dashboards and reports to highlight feature usage, and engagement patterns.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468" y="6408157"/>
            <a:ext cx="365760" cy="2468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>
                <a:solidFill>
                  <a:srgbClr val="282828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14" name="Date Placeholder 5" hidden="1">
            <a:extLst>
              <a:ext uri="{FF2B5EF4-FFF2-40B4-BE49-F238E27FC236}">
                <a16:creationId xmlns:a16="http://schemas.microsoft.com/office/drawing/2014/main" id="{B6FEC48F-6BF4-8390-3ACF-E7D2F2DE6C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56154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06D3D-237A-AA5F-40F3-BC07A491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6DE31-A9BB-102A-8E75-066EF159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Synaptix Digital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343AAB-6F41-6391-2C8C-2C9E0637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A5238-F2BA-8B2E-7C41-01DBB20617CF}"/>
              </a:ext>
            </a:extLst>
          </p:cNvPr>
          <p:cNvSpPr txBox="1"/>
          <p:nvPr/>
        </p:nvSpPr>
        <p:spPr>
          <a:xfrm>
            <a:off x="2958920" y="210208"/>
            <a:ext cx="6597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Engagement Score By User Segment</a:t>
            </a:r>
            <a:endParaRPr lang="en-GB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D32D3-82DB-11C1-CB33-9C78EFBE4753}"/>
              </a:ext>
            </a:extLst>
          </p:cNvPr>
          <p:cNvSpPr txBox="1"/>
          <p:nvPr/>
        </p:nvSpPr>
        <p:spPr>
          <a:xfrm>
            <a:off x="2109694" y="3977247"/>
            <a:ext cx="95789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At </a:t>
            </a:r>
            <a:r>
              <a:rPr lang="en-US" sz="2000" b="1" dirty="0"/>
              <a:t>1.17M, late middle-aged </a:t>
            </a:r>
            <a:r>
              <a:rPr lang="en-US" sz="2000" dirty="0"/>
              <a:t>users have the highest Engagement Score and are </a:t>
            </a:r>
            <a:r>
              <a:rPr lang="en-US" sz="2000" b="1" dirty="0"/>
              <a:t>114%</a:t>
            </a:r>
            <a:r>
              <a:rPr lang="en-US" sz="2000" dirty="0"/>
              <a:t> higher than </a:t>
            </a:r>
            <a:r>
              <a:rPr lang="en-US" sz="2000" b="1" dirty="0"/>
              <a:t>Seniors</a:t>
            </a:r>
            <a:r>
              <a:rPr lang="en-US" sz="2000" dirty="0"/>
              <a:t>, who have the lowest Engagement Score at </a:t>
            </a:r>
            <a:r>
              <a:rPr lang="en-US" sz="2000" b="1" dirty="0"/>
              <a:t>545K</a:t>
            </a:r>
            <a:r>
              <a:rPr lang="en-US" sz="2000" dirty="0"/>
              <a:t>.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b="1" dirty="0"/>
              <a:t>Phoenix</a:t>
            </a:r>
            <a:r>
              <a:rPr lang="en-GB" sz="2000" dirty="0"/>
              <a:t> leads with the highest engagement score at </a:t>
            </a:r>
            <a:r>
              <a:rPr lang="en-GB" sz="2000" b="1" dirty="0"/>
              <a:t>529K</a:t>
            </a:r>
            <a:r>
              <a:rPr lang="en-GB" sz="2000" dirty="0"/>
              <a:t>, followed by </a:t>
            </a:r>
            <a:r>
              <a:rPr lang="en-GB" sz="2000" b="1" dirty="0"/>
              <a:t>Chicago</a:t>
            </a:r>
            <a:r>
              <a:rPr lang="en-GB" sz="2000" dirty="0"/>
              <a:t> at </a:t>
            </a:r>
            <a:r>
              <a:rPr lang="en-GB" sz="2000" b="1" dirty="0"/>
              <a:t>518K, </a:t>
            </a:r>
            <a:r>
              <a:rPr lang="en-GB" sz="2000" dirty="0"/>
              <a:t>while </a:t>
            </a:r>
            <a:r>
              <a:rPr lang="en-GB" sz="2000" b="1" dirty="0"/>
              <a:t>Philadelphia</a:t>
            </a:r>
            <a:r>
              <a:rPr lang="en-GB" sz="2000" dirty="0"/>
              <a:t> has the lowest engagement score at </a:t>
            </a:r>
            <a:r>
              <a:rPr lang="en-GB" sz="2000" b="1" dirty="0"/>
              <a:t>459K</a:t>
            </a:r>
            <a:r>
              <a:rPr lang="en-GB" sz="20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dirty="0"/>
              <a:t>Engagement by device type is relatively balanced, with </a:t>
            </a:r>
            <a:r>
              <a:rPr lang="en-GB" sz="2000" b="1" dirty="0"/>
              <a:t>Tablet</a:t>
            </a:r>
            <a:r>
              <a:rPr lang="en-GB" sz="2000" dirty="0"/>
              <a:t> being the most popular at </a:t>
            </a:r>
            <a:r>
              <a:rPr lang="en-GB" sz="2000" b="1" dirty="0"/>
              <a:t>25.45%</a:t>
            </a:r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DD5EBD-0CF8-1E52-CAB0-1EFA0542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294" y="867531"/>
            <a:ext cx="9477373" cy="2975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06BF89-FB20-A7EE-3D9D-F201D519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3" y="856538"/>
            <a:ext cx="1707961" cy="11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8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C16D-BC89-C65C-D3B5-C060CC2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FBDD4-1094-4408-843B-D7064EC5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Synaptix Digital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49363F5-D77D-AF8E-0F3E-FB4F230A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DB1FA-9DFB-D1A4-6EAA-55A698F64CF9}"/>
              </a:ext>
            </a:extLst>
          </p:cNvPr>
          <p:cNvSpPr txBox="1"/>
          <p:nvPr/>
        </p:nvSpPr>
        <p:spPr>
          <a:xfrm>
            <a:off x="5456328" y="2218103"/>
            <a:ext cx="6016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dirty="0"/>
              <a:t>Tablet is the most used device on average, primarily by late middle-aged and senior users at 527 &amp; 525 respectively.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37C03-B7C1-0B6B-B23D-5292937E846B}"/>
              </a:ext>
            </a:extLst>
          </p:cNvPr>
          <p:cNvSpPr txBox="1"/>
          <p:nvPr/>
        </p:nvSpPr>
        <p:spPr>
          <a:xfrm>
            <a:off x="5456328" y="3302417"/>
            <a:ext cx="60981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dirty="0"/>
              <a:t>Dallas has the highest engagement score on average with Tablet as the top device at 578, while New York is the least engaged city.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3F12A-92E6-766D-8188-39B3460AAA82}"/>
              </a:ext>
            </a:extLst>
          </p:cNvPr>
          <p:cNvSpPr txBox="1"/>
          <p:nvPr/>
        </p:nvSpPr>
        <p:spPr>
          <a:xfrm>
            <a:off x="3811349" y="91787"/>
            <a:ext cx="431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Common Characteristics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8A2F7456-964F-92F9-6FC2-6B54A0BE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80" y="728592"/>
            <a:ext cx="2012165" cy="921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74202C-59AB-636C-9AD2-C0CC011B29C9}"/>
              </a:ext>
            </a:extLst>
          </p:cNvPr>
          <p:cNvSpPr txBox="1"/>
          <p:nvPr/>
        </p:nvSpPr>
        <p:spPr>
          <a:xfrm>
            <a:off x="5456130" y="4589503"/>
            <a:ext cx="60983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131619"/>
                </a:solidFill>
                <a:effectLst/>
              </a:rPr>
              <a:t>A correlation coefficient of -0.014 was found which suggests that there is a very weak negative relationship existing between device type and user engagement.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B91688-04D0-692F-2C64-20E9DF8AC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92" y="1654399"/>
            <a:ext cx="4465321" cy="48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9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6DB1-7B33-3C07-5A8A-7C61B79B6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1AFCBB2-064E-785A-6B33-361447B97120}"/>
              </a:ext>
            </a:extLst>
          </p:cNvPr>
          <p:cNvSpPr txBox="1"/>
          <p:nvPr/>
        </p:nvSpPr>
        <p:spPr>
          <a:xfrm>
            <a:off x="1203960" y="362869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  <a:buSzPct val="50000"/>
            </a:pPr>
            <a:r>
              <a:rPr lang="en-GB" sz="3600" b="1" kern="1200" dirty="0">
                <a:ea typeface="+mj-ea"/>
                <a:cs typeface="+mj-cs"/>
              </a:rPr>
              <a:t>Users at Risk of Churning</a:t>
            </a:r>
            <a:endParaRPr lang="en-US" sz="3600" b="1" kern="1200" dirty="0"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30282-C3FF-2F9A-1DD1-3F7F63E7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40" y="1095988"/>
            <a:ext cx="8965480" cy="306665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54B98-9E04-073B-8CB0-B3327531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CB107-D34B-4EF4-EE97-CBCF9D13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j-lt"/>
                <a:ea typeface="+mn-ea"/>
                <a:cs typeface="+mn-cs"/>
              </a:rPr>
              <a:t>Synaptix Digital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F938D-3B28-F8B3-E646-8290969E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246888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j-lt"/>
                <a:ea typeface="+mn-ea"/>
                <a:cs typeface="+mn-cs"/>
              </a:rPr>
              <a:t>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B8264-A57C-14FC-2944-794729A7C3E0}"/>
              </a:ext>
            </a:extLst>
          </p:cNvPr>
          <p:cNvSpPr txBox="1"/>
          <p:nvPr/>
        </p:nvSpPr>
        <p:spPr>
          <a:xfrm>
            <a:off x="2679404" y="4309036"/>
            <a:ext cx="67197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200" dirty="0"/>
              <a:t>The users with the least daily app usage hours and session per minutes are the Seniors. </a:t>
            </a:r>
          </a:p>
          <a:p>
            <a:endParaRPr lang="en-GB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200" dirty="0"/>
              <a:t>At </a:t>
            </a:r>
            <a:r>
              <a:rPr lang="en-GB" sz="2200" b="1" dirty="0"/>
              <a:t>6.7k</a:t>
            </a:r>
            <a:r>
              <a:rPr lang="en-GB" sz="2200" dirty="0"/>
              <a:t> daily hours and </a:t>
            </a:r>
            <a:r>
              <a:rPr lang="en-GB" sz="2200" b="1" dirty="0"/>
              <a:t>63k</a:t>
            </a:r>
            <a:r>
              <a:rPr lang="en-GB" sz="2200" dirty="0"/>
              <a:t> average session per minutes, the Seniors are the most at risk of leaving.</a:t>
            </a:r>
          </a:p>
        </p:txBody>
      </p:sp>
    </p:spTree>
    <p:extLst>
      <p:ext uri="{BB962C8B-B14F-4D97-AF65-F5344CB8AC3E}">
        <p14:creationId xmlns:p14="http://schemas.microsoft.com/office/powerpoint/2010/main" val="374011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6">
            <a:extLst>
              <a:ext uri="{FF2B5EF4-FFF2-40B4-BE49-F238E27FC236}">
                <a16:creationId xmlns:a16="http://schemas.microsoft.com/office/drawing/2014/main" id="{684A71AF-1661-C247-93CB-683BDF1C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483" y="1239958"/>
            <a:ext cx="4959821" cy="116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 dirty="0">
                <a:latin typeface="+mn-lt"/>
                <a:ea typeface="+mj-ea"/>
                <a:cs typeface="+mj-cs"/>
              </a:rPr>
              <a:t>Locations with Highest and Lowest Engagement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DC58BA-E8B7-CC63-D0DB-AB74D1CB3462}"/>
              </a:ext>
            </a:extLst>
          </p:cNvPr>
          <p:cNvSpPr txBox="1"/>
          <p:nvPr/>
        </p:nvSpPr>
        <p:spPr>
          <a:xfrm>
            <a:off x="5571870" y="2497558"/>
            <a:ext cx="5381880" cy="278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kern="1200" dirty="0">
                <a:latin typeface="+mn-lt"/>
                <a:ea typeface="+mn-ea"/>
                <a:cs typeface="+mn-cs"/>
              </a:rPr>
              <a:t>The locations with the highest engagements are Phoenix, Chicago and Houston with over 500,000 each, while New York, Los Angeles and Philadelphia have the lowest with over 400,000 each. </a:t>
            </a:r>
          </a:p>
          <a:p>
            <a:pPr algn="just">
              <a:spcAft>
                <a:spcPts val="600"/>
              </a:spcAft>
            </a:pPr>
            <a:endParaRPr lang="en-US" sz="1900" kern="1200" dirty="0">
              <a:latin typeface="+mn-lt"/>
              <a:ea typeface="+mn-ea"/>
              <a:cs typeface="+mn-c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/>
              <a:t> Philadelphia, which is the lowest-performing city at 459K    engagement score, could benefit from a boost in awareness through culturally relevant advertising approaches.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kern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600" kern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600" kern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600" kern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6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4DAEE-B920-242F-2E72-D6F301BE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62" y="6400904"/>
            <a:ext cx="365760" cy="246888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AEB8-71C3-E783-8E27-1461137C6F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498339" y="6531497"/>
            <a:ext cx="146304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 dirty="0" err="1"/>
              <a:t>Synaptix</a:t>
            </a:r>
            <a:r>
              <a:rPr lang="en-US" noProof="0" dirty="0"/>
              <a:t> Digital</a:t>
            </a: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20FC6430-9888-AC61-B0F5-889878A1A51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0BD79-A96C-5BDE-8445-DD5A9B72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6" y="293877"/>
            <a:ext cx="3786558" cy="62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61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1981</TotalTime>
  <Words>771</Words>
  <Application>Microsoft Office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Century Gothic</vt:lpstr>
      <vt:lpstr>Karla</vt:lpstr>
      <vt:lpstr>Times New Roman</vt:lpstr>
      <vt:lpstr>Univers Condensed Light</vt:lpstr>
      <vt:lpstr>Wingdings</vt:lpstr>
      <vt:lpstr>Office Theme</vt:lpstr>
      <vt:lpstr>Synaptix Digital Solution</vt:lpstr>
      <vt:lpstr>The Pioneers</vt:lpstr>
      <vt:lpstr>Introduction </vt:lpstr>
      <vt:lpstr>PowerPoint Presentation</vt:lpstr>
      <vt:lpstr>Proposed Solution </vt:lpstr>
      <vt:lpstr>PowerPoint Presentation</vt:lpstr>
      <vt:lpstr>PowerPoint Presentation</vt:lpstr>
      <vt:lpstr>PowerPoint Presentation</vt:lpstr>
      <vt:lpstr>Locations with Highest and Lowest Engagement</vt:lpstr>
      <vt:lpstr> Localized Content and Marketing: Tailor content   and advertising to reflect local cultures, languages, and interests.</vt:lpstr>
      <vt:lpstr>Conclusion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Synaptix Digital Solution</dc:title>
  <dc:creator>aminat adigun</dc:creator>
  <cp:lastModifiedBy>ogunrinde samuel</cp:lastModifiedBy>
  <cp:revision>53</cp:revision>
  <dcterms:created xsi:type="dcterms:W3CDTF">2024-10-28T21:01:29Z</dcterms:created>
  <dcterms:modified xsi:type="dcterms:W3CDTF">2024-11-08T21:01:35Z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